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6D73D-FC0F-4000-A899-46FF3CD4182D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451F9-2705-4776-A365-AC7505B42D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1500" y="1021081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571500" y="335282"/>
            <a:ext cx="77724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latin typeface="Myriad Pro" pitchFamily="34" charset="0"/>
              </a:rPr>
              <a:t>Randomized Evaluations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23900" y="6053231"/>
            <a:ext cx="3713204" cy="542772"/>
            <a:chOff x="2286000" y="5697226"/>
            <a:chExt cx="4813300" cy="703574"/>
          </a:xfrm>
        </p:grpSpPr>
        <p:pic>
          <p:nvPicPr>
            <p:cNvPr id="11" name="Picture 10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2" name="Picture 11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/>
        </p:nvSpPr>
        <p:spPr>
          <a:xfrm>
            <a:off x="7200900" y="6221490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647700" y="5977015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>
            <a:off x="2181538" y="3564218"/>
            <a:ext cx="409263" cy="8262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Happy Fami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349" y="4455817"/>
            <a:ext cx="838051" cy="878183"/>
          </a:xfrm>
          <a:prstGeom prst="rect">
            <a:avLst/>
          </a:prstGeom>
        </p:spPr>
      </p:pic>
      <p:pic>
        <p:nvPicPr>
          <p:cNvPr id="17" name="Picture 16" descr="Flipping_coi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3208992"/>
            <a:ext cx="796738" cy="855756"/>
          </a:xfrm>
          <a:prstGeom prst="rect">
            <a:avLst/>
          </a:prstGeom>
        </p:spPr>
      </p:pic>
      <p:grpSp>
        <p:nvGrpSpPr>
          <p:cNvPr id="18" name="Group 81"/>
          <p:cNvGrpSpPr/>
          <p:nvPr/>
        </p:nvGrpSpPr>
        <p:grpSpPr>
          <a:xfrm>
            <a:off x="6248400" y="2890698"/>
            <a:ext cx="1423166" cy="589677"/>
            <a:chOff x="1017953" y="2581054"/>
            <a:chExt cx="2057400" cy="1121563"/>
          </a:xfrm>
        </p:grpSpPr>
        <p:sp>
          <p:nvSpPr>
            <p:cNvPr id="19" name="Rectangle 18"/>
            <p:cNvSpPr/>
            <p:nvPr/>
          </p:nvSpPr>
          <p:spPr>
            <a:xfrm>
              <a:off x="1017953" y="2581054"/>
              <a:ext cx="2057400" cy="10668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03272" y="2590378"/>
              <a:ext cx="1905000" cy="1112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Myriad Pro" pitchFamily="34" charset="0"/>
                </a:rPr>
                <a:t>Treatment Group</a:t>
              </a:r>
              <a:endParaRPr lang="en-US" sz="1600" dirty="0">
                <a:latin typeface="Myriad Pro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6248400" y="4800600"/>
            <a:ext cx="1423166" cy="597647"/>
            <a:chOff x="1017953" y="2567549"/>
            <a:chExt cx="2057400" cy="1080305"/>
          </a:xfrm>
        </p:grpSpPr>
        <p:sp>
          <p:nvSpPr>
            <p:cNvPr id="25" name="Rectangle 24"/>
            <p:cNvSpPr/>
            <p:nvPr/>
          </p:nvSpPr>
          <p:spPr>
            <a:xfrm>
              <a:off x="1017953" y="2581054"/>
              <a:ext cx="2057400" cy="10668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94153" y="2567549"/>
              <a:ext cx="1905000" cy="1057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Myriad Pro" pitchFamily="34" charset="0"/>
                </a:rPr>
                <a:t>Comparison Group</a:t>
              </a:r>
            </a:p>
          </p:txBody>
        </p:sp>
      </p:grpSp>
      <p:sp>
        <p:nvSpPr>
          <p:cNvPr id="27" name="Subtitle 2"/>
          <p:cNvSpPr>
            <a:spLocks noGrp="1"/>
          </p:cNvSpPr>
          <p:nvPr>
            <p:ph type="subTitle" idx="1"/>
          </p:nvPr>
        </p:nvSpPr>
        <p:spPr>
          <a:xfrm>
            <a:off x="609600" y="1066800"/>
            <a:ext cx="7696200" cy="826247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Individuals, villages, or districts are </a:t>
            </a:r>
            <a:r>
              <a:rPr lang="en-US" sz="2000" i="1" dirty="0" smtClean="0">
                <a:solidFill>
                  <a:schemeClr val="tx1"/>
                </a:solidFill>
                <a:latin typeface="Myriad Pro" pitchFamily="34" charset="0"/>
              </a:rPr>
              <a:t>randomly</a:t>
            </a: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selected to receive the treatment, while other villages serve as a comparison</a:t>
            </a:r>
            <a:endParaRPr lang="en-US" sz="800" dirty="0" smtClean="0">
              <a:solidFill>
                <a:schemeClr val="tx1"/>
              </a:solidFill>
              <a:latin typeface="Myriad Pro" pitchFamily="34" charset="0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1062302" y="3414060"/>
            <a:ext cx="1180354" cy="1298388"/>
            <a:chOff x="1066800" y="2209800"/>
            <a:chExt cx="1327150" cy="1327150"/>
          </a:xfrm>
        </p:grpSpPr>
        <p:pic>
          <p:nvPicPr>
            <p:cNvPr id="29" name="Picture 28" descr="village 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6800" y="2209800"/>
              <a:ext cx="1327150" cy="132715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157534" y="2933700"/>
              <a:ext cx="1118618" cy="377513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 w="3175">
                    <a:solidFill>
                      <a:schemeClr val="tx1"/>
                    </a:solidFill>
                  </a:ln>
                  <a:solidFill>
                    <a:srgbClr val="FF9900"/>
                  </a:solidFill>
                </a:rPr>
                <a:t>Village 1</a:t>
              </a:r>
              <a:endParaRPr lang="en-US" b="1" dirty="0">
                <a:ln w="3175">
                  <a:solidFill>
                    <a:schemeClr val="tx1"/>
                  </a:solidFill>
                </a:ln>
                <a:solidFill>
                  <a:srgbClr val="FF9900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56157" y="3414060"/>
            <a:ext cx="1180353" cy="1298388"/>
            <a:chOff x="6324600" y="2895599"/>
            <a:chExt cx="1524000" cy="1524000"/>
          </a:xfrm>
        </p:grpSpPr>
        <p:pic>
          <p:nvPicPr>
            <p:cNvPr id="32" name="Picture 31" descr="Village 3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24600" y="2895599"/>
              <a:ext cx="1524000" cy="1524000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6529575" y="3737479"/>
              <a:ext cx="1284539" cy="433508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 w="3175">
                    <a:solidFill>
                      <a:schemeClr val="tx1"/>
                    </a:solidFill>
                  </a:ln>
                  <a:solidFill>
                    <a:srgbClr val="FF9900"/>
                  </a:solidFill>
                </a:rPr>
                <a:t>Village 2</a:t>
              </a:r>
              <a:endParaRPr lang="en-US" b="1" dirty="0">
                <a:ln w="3175">
                  <a:solidFill>
                    <a:schemeClr val="tx1"/>
                  </a:solidFill>
                </a:ln>
                <a:solidFill>
                  <a:srgbClr val="FF9900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743200" y="1865568"/>
            <a:ext cx="31869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/>
              <a:t>=</a:t>
            </a:r>
            <a:endParaRPr lang="en-US" sz="3000" b="1" dirty="0"/>
          </a:p>
        </p:txBody>
      </p:sp>
      <p:sp>
        <p:nvSpPr>
          <p:cNvPr id="38" name="Subtitle 2"/>
          <p:cNvSpPr txBox="1">
            <a:spLocks/>
          </p:cNvSpPr>
          <p:nvPr/>
        </p:nvSpPr>
        <p:spPr>
          <a:xfrm>
            <a:off x="533400" y="2971800"/>
            <a:ext cx="7696200" cy="826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200" noProof="0" dirty="0" smtClean="0">
                <a:latin typeface="Myriad Pro" pitchFamily="34" charset="0"/>
              </a:rPr>
              <a:t>GROUPS ARE STATISTICALLY IDENTICAL BEFORE PROGRAM</a:t>
            </a:r>
            <a:endParaRPr kumimoji="0" lang="en-US" sz="2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yriad Pro" pitchFamily="34" charset="0"/>
            </a:endParaRPr>
          </a:p>
        </p:txBody>
      </p:sp>
      <p:pic>
        <p:nvPicPr>
          <p:cNvPr id="40" name="Picture 39" descr="Sad Famil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0" y="4453457"/>
            <a:ext cx="856936" cy="880543"/>
          </a:xfrm>
          <a:prstGeom prst="rect">
            <a:avLst/>
          </a:prstGeom>
        </p:spPr>
      </p:pic>
      <p:sp>
        <p:nvSpPr>
          <p:cNvPr id="41" name="Down Arrow 40"/>
          <p:cNvSpPr/>
          <p:nvPr/>
        </p:nvSpPr>
        <p:spPr>
          <a:xfrm>
            <a:off x="5943600" y="3593352"/>
            <a:ext cx="409263" cy="826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ubtitle 2"/>
          <p:cNvSpPr txBox="1">
            <a:spLocks/>
          </p:cNvSpPr>
          <p:nvPr/>
        </p:nvSpPr>
        <p:spPr>
          <a:xfrm>
            <a:off x="609600" y="5410200"/>
            <a:ext cx="7848600" cy="826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200" dirty="0" smtClean="0">
                <a:latin typeface="Myriad Pro" pitchFamily="34" charset="0"/>
              </a:rPr>
              <a:t>ANY DIFFERENCES AT ENDLINE CAN BE ATTRIBUTED TO PROGRAM</a:t>
            </a:r>
            <a:endParaRPr kumimoji="0" lang="en-US" sz="2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yriad Pro" pitchFamily="34" charset="0"/>
            </a:endParaRPr>
          </a:p>
        </p:txBody>
      </p:sp>
      <p:sp>
        <p:nvSpPr>
          <p:cNvPr id="46" name="Plus 45"/>
          <p:cNvSpPr/>
          <p:nvPr/>
        </p:nvSpPr>
        <p:spPr>
          <a:xfrm>
            <a:off x="2057400" y="3657600"/>
            <a:ext cx="2514600" cy="369048"/>
          </a:xfrm>
          <a:prstGeom prst="mathPlus">
            <a:avLst>
              <a:gd name="adj1" fmla="val 10205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 w="3175"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TREATMENT</a:t>
            </a:r>
            <a:endParaRPr lang="en-US" sz="2400" dirty="0">
              <a:ln w="3175"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58333 -0.14444 " pathEditMode="relative" ptsTypes="AA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203 L 0.58316 0.1510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17071E-6 L -0.49652 -0.1367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-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4453E-6 L -0.08611 -0.409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-20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build="p"/>
      <p:bldP spid="37" grpId="0"/>
      <p:bldP spid="38" grpId="0" build="p"/>
      <p:bldP spid="41" grpId="0" animBg="1"/>
      <p:bldP spid="45" grpId="0" build="p"/>
      <p:bldP spid="4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50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6</cp:revision>
  <dcterms:created xsi:type="dcterms:W3CDTF">2010-06-17T14:05:39Z</dcterms:created>
  <dcterms:modified xsi:type="dcterms:W3CDTF">2010-06-18T13:23:39Z</dcterms:modified>
</cp:coreProperties>
</file>